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  <p:embeddedFont>
      <p:font typeface="Nunito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Proxima Nova Semibold"/>
      <p:regular r:id="rId38"/>
      <p:bold r:id="rId39"/>
      <p:boldItalic r:id="rId40"/>
    </p:embeddedFont>
    <p:embeddedFont>
      <p:font typeface="Barlow SemiBold"/>
      <p:regular r:id="rId41"/>
      <p:bold r:id="rId42"/>
      <p:italic r:id="rId43"/>
      <p:boldItalic r:id="rId44"/>
    </p:embeddedFont>
    <p:embeddedFont>
      <p:font typeface="Nunito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Semibold-boldItalic.fntdata"/><Relationship Id="rId42" Type="http://schemas.openxmlformats.org/officeDocument/2006/relationships/font" Target="fonts/BarlowSemiBold-bold.fntdata"/><Relationship Id="rId41" Type="http://schemas.openxmlformats.org/officeDocument/2006/relationships/font" Target="fonts/BarlowSemiBold-regular.fntdata"/><Relationship Id="rId44" Type="http://schemas.openxmlformats.org/officeDocument/2006/relationships/font" Target="fonts/BarlowSemiBold-boldItalic.fntdata"/><Relationship Id="rId43" Type="http://schemas.openxmlformats.org/officeDocument/2006/relationships/font" Target="fonts/BarlowSemiBold-italic.fntdata"/><Relationship Id="rId46" Type="http://schemas.openxmlformats.org/officeDocument/2006/relationships/font" Target="fonts/NunitoLight-bold.fntdata"/><Relationship Id="rId45" Type="http://schemas.openxmlformats.org/officeDocument/2006/relationships/font" Target="fonts/Nunito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NunitoLight-boldItalic.fntdata"/><Relationship Id="rId47" Type="http://schemas.openxmlformats.org/officeDocument/2006/relationships/font" Target="fonts/Nunito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33" Type="http://schemas.openxmlformats.org/officeDocument/2006/relationships/font" Target="fonts/Nunito-boldItalic.fntdata"/><Relationship Id="rId32" Type="http://schemas.openxmlformats.org/officeDocument/2006/relationships/font" Target="fonts/Nunito-italic.fntdata"/><Relationship Id="rId35" Type="http://schemas.openxmlformats.org/officeDocument/2006/relationships/font" Target="fonts/Montserrat-bold.fntdata"/><Relationship Id="rId34" Type="http://schemas.openxmlformats.org/officeDocument/2006/relationships/font" Target="fonts/Montserrat-regular.fntdata"/><Relationship Id="rId37" Type="http://schemas.openxmlformats.org/officeDocument/2006/relationships/font" Target="fonts/Montserrat-boldItalic.fntdata"/><Relationship Id="rId36" Type="http://schemas.openxmlformats.org/officeDocument/2006/relationships/font" Target="fonts/Montserrat-italic.fntdata"/><Relationship Id="rId39" Type="http://schemas.openxmlformats.org/officeDocument/2006/relationships/font" Target="fonts/ProximaNovaSemibold-bold.fntdata"/><Relationship Id="rId38" Type="http://schemas.openxmlformats.org/officeDocument/2006/relationships/font" Target="fonts/ProximaNovaSemibold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21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29" Type="http://schemas.openxmlformats.org/officeDocument/2006/relationships/font" Target="fonts/ProximaNova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c3.gov/Media/PDF/AnnualReport/2021_IC3Report.pdf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c3.gov/Media/PDF/AnnualReport/2021_IC3Report.pdf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c3.gov/Media/PDF/AnnualReport/2021_IC3Report.pdf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cure4.store.apple.com/shop/signIn?ssi=1AAABf8KQtWEgHbh3XlGLZi1Ag_Rc2rJIGrq3F3jRuUXJ4LbofuNJZcUAAAA-aHR0cHM6Ly93d3cuYXBwbGUuY29tL3Nob3AvYmFnfGh0dHBzOi8vd3d3LmFwcGxlLmNvbS9zaG9wL2JhZ3wAAgEADaoizX6rkGRiYYrRworW5wRYI6JKphTJmV5oQ_Xj-A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ronscales.com/resources/learn/what-is-email-spoofing/" TargetMode="External"/><Relationship Id="rId3" Type="http://schemas.openxmlformats.org/officeDocument/2006/relationships/hyperlink" Target="https://www.verizon.com/business/resources/reports/2019-data-breach-investigations-report.pdf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92e3465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92e3465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f953f352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f953f352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3c0be66f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3c0be66f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https://www.ic3.gov/Media/PDF/AnnualReport/2021_IC3Report.pdf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FBI report on cyber crime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0517ca0d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0517ca0d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https://www.ic3.gov/Media/PDF/AnnualReport/2021_IC3Report.pdf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FBI report on cyber crime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0517ca0d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0517ca0d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https://www.ic3.gov/Media/PDF/AnnualReport/2021_IC3Report.pdf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FBI report on cyber crime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3c0be66f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3c0be66f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Ironscales login pages comparison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https://secure4.store.apple.com/shop/signIn?ssi=1AAABf8KQtWEgHbh3XlGLZi1Ag_Rc2rJIGrq3F3jRuUXJ4LbofuNJZcUAAAA-aHR0cHM6Ly93d3cuYXBwbGUuY29tL3Nob3AvYmFnfGh0dHBzOi8vd3d3LmFwcGxlLmNvbS9zaG9wL2JhZ3wAAgEADaoizX6rkGRiYYrRworW5wRYI6JKphTJmV5oQ_Xj-A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0517ca0d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0517ca0d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Ironscales image -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https://ironscales.com/resources/learn/what-is-email-spoofing/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https://www.verizon.com/business/resources/reports/2019-data-breach-investigations-report.pdf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f953f352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f953f352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f953f352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f953f352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3c0be66f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3c0be66f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3c0be66f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3c0be66f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6cbd11aa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6cbd11aa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3c0be66f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3c0be66f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6cbd11a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6cbd11a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6cbd11aa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6cbd11aa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4f14f95f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4f14f95f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F8F8F"/>
                </a:solidFill>
              </a:rPr>
              <a:t>Social engineering is a manipulation technique that exploits human error to gain private information, access, or valuables.</a:t>
            </a:r>
            <a:br>
              <a:rPr lang="en" sz="1200">
                <a:solidFill>
                  <a:srgbClr val="8F8F8F"/>
                </a:solidFill>
              </a:rPr>
            </a:br>
            <a:r>
              <a:rPr lang="en" sz="1200">
                <a:solidFill>
                  <a:srgbClr val="8F8F8F"/>
                </a:solidFill>
              </a:rPr>
              <a:t>Hacking human beings.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4f14f95f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4f14f95f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Primarily: Gain access and Gather information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4f14f95f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4f14f95f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3c0be66f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3c0be66f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f953f352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f953f352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f953f352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f953f352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jp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jp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jp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jp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jp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1" Type="http://schemas.openxmlformats.org/officeDocument/2006/relationships/image" Target="../media/image1.png"/><Relationship Id="rId10" Type="http://schemas.openxmlformats.org/officeDocument/2006/relationships/image" Target="../media/image11.png"/><Relationship Id="rId9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66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0.png"/><Relationship Id="rId5" Type="http://schemas.openxmlformats.org/officeDocument/2006/relationships/image" Target="../media/image14.png"/><Relationship Id="rId6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1" Type="http://schemas.openxmlformats.org/officeDocument/2006/relationships/image" Target="../media/image20.png"/><Relationship Id="rId10" Type="http://schemas.openxmlformats.org/officeDocument/2006/relationships/image" Target="../media/image18.png"/><Relationship Id="rId12" Type="http://schemas.openxmlformats.org/officeDocument/2006/relationships/image" Target="../media/image1.png"/><Relationship Id="rId9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31.png"/><Relationship Id="rId7" Type="http://schemas.openxmlformats.org/officeDocument/2006/relationships/image" Target="../media/image21.png"/><Relationship Id="rId8" Type="http://schemas.openxmlformats.org/officeDocument/2006/relationships/image" Target="../media/image1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jpg"/><Relationship Id="rId3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jp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Networking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Long Title 1 1">
  <p:cSld name="TITLE_AND_BODY_4_2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Short Title">
  <p:cSld name="TITLE_AND_BODY_4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54" name="Google Shape;54;p12"/>
          <p:cNvSpPr txBox="1"/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" name="Google Shape;5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WHITE 1">
  <p:cSld name="TITLE_AND_BODY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653550" y="2632600"/>
            <a:ext cx="7836900" cy="20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2" type="title"/>
          </p:nvPr>
        </p:nvSpPr>
        <p:spPr>
          <a:xfrm>
            <a:off x="653550" y="513100"/>
            <a:ext cx="79287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 Title Slide">
  <p:cSld name="TITLE_AND_BODY_3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653550" y="2632600"/>
            <a:ext cx="55062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2" type="title"/>
          </p:nvPr>
        </p:nvSpPr>
        <p:spPr>
          <a:xfrm>
            <a:off x="653550" y="513100"/>
            <a:ext cx="55611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1019" y="4531675"/>
            <a:ext cx="1053156" cy="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2 COL: WHITE">
  <p:cSld name="TITLE_AND_BODY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7D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2 COL: BLACK">
  <p:cSld name="TITLE_AND_BODY_2_1">
    <p:bg>
      <p:bgPr>
        <a:solidFill>
          <a:srgbClr val="151515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BLACK">
  <p:cSld name="TITLE_AND_BODY_1">
    <p:bg>
      <p:bgPr>
        <a:solidFill>
          <a:srgbClr val="151515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BLACK RT">
  <p:cSld name="CUSTOM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308750" y="593625"/>
            <a:ext cx="3874500" cy="4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Orange">
  <p:cSld name="CUSTOM_4"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Orange">
  <p:cSld name="CUSTOM_3_1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0"/>
          <p:cNvSpPr txBox="1"/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eneral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Carbon">
  <p:cSld name="CUSTOM_3_1_1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91" name="Google Shape;91;p21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Carbon Narrow">
  <p:cSld name="CUSTOM_3_1_1_1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0" y="0"/>
            <a:ext cx="27102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2"/>
          <p:cNvSpPr txBox="1"/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95" name="Google Shape;95;p22"/>
          <p:cNvSpPr/>
          <p:nvPr/>
        </p:nvSpPr>
        <p:spPr>
          <a:xfrm>
            <a:off x="0" y="66410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3">
  <p:cSld name="CUSTOM_1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02" name="Google Shape;1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3 1">
  <p:cSld name="CUSTOM_1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">
  <p:cSld name="CUSTOM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 1 1">
  <p:cSld name="CUSTOM_1_8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 1 1 2">
  <p:cSld name="CUSTOM_1_8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 1 1 1">
  <p:cSld name="CUSTOM_1_8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CENTER ALIGN: BLACK w/ Logo">
  <p:cSld name="CUSTOM_1_7">
    <p:bg>
      <p:bgPr>
        <a:solidFill>
          <a:srgbClr val="151515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26" name="Google Shape;12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2650" y="4461261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loud 1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CENTER ALIGN: BLACK w/ Logo 1">
  <p:cSld name="CUSTOM_1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/>
        </p:nvSpPr>
        <p:spPr>
          <a:xfrm>
            <a:off x="1989000" y="1796450"/>
            <a:ext cx="51660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EXPERTS AT MAKING YOU AN EXPERT</a:t>
            </a:r>
            <a:endParaRPr baseline="30000" i="1" sz="180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129" name="Google Shape;1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575" y="3542418"/>
            <a:ext cx="1102850" cy="33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CENTER ALIGN: BLACK w/ Logo 1 1">
  <p:cSld name="CUSTOM_1_7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325" y="2313829"/>
            <a:ext cx="1691351" cy="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1">
  <p:cSld name="CUSTOM_1_6">
    <p:bg>
      <p:bgPr>
        <a:solidFill>
          <a:srgbClr val="151515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title"/>
          </p:nvPr>
        </p:nvSpPr>
        <p:spPr>
          <a:xfrm>
            <a:off x="2547175" y="1053000"/>
            <a:ext cx="58272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cxnSp>
        <p:nvCxnSpPr>
          <p:cNvPr id="134" name="Google Shape;134;p33"/>
          <p:cNvCxnSpPr/>
          <p:nvPr/>
        </p:nvCxnSpPr>
        <p:spPr>
          <a:xfrm>
            <a:off x="2191650" y="1894650"/>
            <a:ext cx="0" cy="1384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" name="Google Shape;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5700" y="2384361"/>
            <a:ext cx="1177775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: 4 LINES">
  <p:cSld name="CUSTOM_1_5">
    <p:bg>
      <p:bgPr>
        <a:solidFill>
          <a:srgbClr val="151515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/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38" name="Google Shape;138;p3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UE">
  <p:cSld name="CUSTOM_1_3">
    <p:bg>
      <p:bgPr>
        <a:gradFill>
          <a:gsLst>
            <a:gs pos="0">
              <a:srgbClr val="EF7D22"/>
            </a:gs>
            <a:gs pos="100000">
              <a:srgbClr val="EE3B00"/>
            </a:gs>
          </a:gsLst>
          <a:lin ang="2700006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/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INE Logo">
  <p:cSld name="CUSTOM_1_3_1_1_1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36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3" name="Google Shape;14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INE Logo w/text">
  <p:cSld name="CUSTOM_1_3_1_1_1_1"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7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37"/>
          <p:cNvSpPr txBox="1"/>
          <p:nvPr>
            <p:ph type="title"/>
          </p:nvPr>
        </p:nvSpPr>
        <p:spPr>
          <a:xfrm>
            <a:off x="4636125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47" name="Google Shape;14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Bumper White">
  <p:cSld name="BLANK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Bumper Image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Right w/ Title">
  <p:cSld name="BLANK_1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>
            <p:ph type="title"/>
          </p:nvPr>
        </p:nvSpPr>
        <p:spPr>
          <a:xfrm>
            <a:off x="421450" y="1038000"/>
            <a:ext cx="58659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54" name="Google Shape;15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71981" y="2431595"/>
            <a:ext cx="919044" cy="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Networking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ith Bogart">
  <p:cSld name="BLANK_1_1_1_1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1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Keith Bogart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8" name="Google Shape;158;p41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#4923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41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kbogart@ine.co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@keithbogart1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linkedin.com/in/keith-bogart-2a75042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41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75" y="359793"/>
            <a:ext cx="4447552" cy="488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41"/>
          <p:cNvGrpSpPr/>
          <p:nvPr/>
        </p:nvGrpSpPr>
        <p:grpSpPr>
          <a:xfrm>
            <a:off x="6891250" y="3763036"/>
            <a:ext cx="1897800" cy="1169089"/>
            <a:chOff x="6748550" y="3763036"/>
            <a:chExt cx="1897800" cy="1169089"/>
          </a:xfrm>
        </p:grpSpPr>
        <p:sp>
          <p:nvSpPr>
            <p:cNvPr id="164" name="Google Shape;164;p41"/>
            <p:cNvSpPr txBox="1"/>
            <p:nvPr/>
          </p:nvSpPr>
          <p:spPr>
            <a:xfrm>
              <a:off x="6748550" y="4538825"/>
              <a:ext cx="18978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51515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CCIE Routing &amp; Switching</a:t>
              </a:r>
              <a:endParaRPr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pic>
          <p:nvPicPr>
            <p:cNvPr id="165" name="Google Shape;165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84975" y="3763036"/>
              <a:ext cx="824950" cy="824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6" name="Google Shape;16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hit Pardasani">
  <p:cSld name="BLANK_1_1_1_1_2_3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2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Rohit Pardasani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2" name="Google Shape;172;p42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CCIEx5 #21282, CCSI #34999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2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rpardasani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RohitPardasani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linkedin.com/in/rohit21282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42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827" y="1883857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225" y="243325"/>
            <a:ext cx="4509873" cy="49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9554" y="1877247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2169" y="2625992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2427" y="2625983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2687" y="3433710"/>
            <a:ext cx="859725" cy="66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2"/>
          <p:cNvSpPr txBox="1"/>
          <p:nvPr/>
        </p:nvSpPr>
        <p:spPr>
          <a:xfrm>
            <a:off x="7139206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Voice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Collaboration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otr Kaluzny">
  <p:cSld name="BLANK_1_1_1_1_2_3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3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Piotr Kaluzny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#25665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pkaluzny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linkedin.com/in/piotrkaluzny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43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3"/>
          <p:cNvSpPr txBox="1"/>
          <p:nvPr/>
        </p:nvSpPr>
        <p:spPr>
          <a:xfrm>
            <a:off x="6972600" y="4538825"/>
            <a:ext cx="1897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10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688" y="2772659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585" y="66656"/>
            <a:ext cx="43886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029" y="3756306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cy Wallace">
  <p:cSld name="BLANK_1_1_1_1_2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38250" y="-218008"/>
            <a:ext cx="7256624" cy="544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4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Tracy Wallace    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4523105" y="1437804"/>
            <a:ext cx="3238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Azure Solutions Architect Expert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twallace@ine.com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@TracyWallaceINE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linkedin.com/in/tracy-wallace-746482a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44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610" y="3721703"/>
            <a:ext cx="850116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0594" y="3767541"/>
            <a:ext cx="758452" cy="75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0926" y="3767518"/>
            <a:ext cx="758464" cy="75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ian McGahan">
  <p:cSld name="BLANK_1_1_1_1_2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5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Brian McGahan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5" name="Google Shape;215;p45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CCIEx4 #8593, CCDE #2013::13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45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bmcgahan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@brianmcgahan</a:t>
            </a:r>
            <a:br>
              <a:rPr lang="en" sz="1200">
                <a:solidFill>
                  <a:srgbClr val="151515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linkedin.com\in\bmcgahan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45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/>
        </p:nvSpPr>
        <p:spPr>
          <a:xfrm>
            <a:off x="7207681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 - 2002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 - 2006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 - 2007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CCDE Design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Data Center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22" name="Google Shape;22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516" y="1788953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8221" y="256850"/>
            <a:ext cx="4387574" cy="49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7402" y="3445175"/>
            <a:ext cx="709900" cy="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9877" y="1782739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0129" y="2563558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9877" y="2568484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0691" y="3385909"/>
            <a:ext cx="778600" cy="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Bio 3 Lines">
  <p:cSld name="BLANK_1_1_1_1_2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6"/>
          <p:cNvSpPr/>
          <p:nvPr/>
        </p:nvSpPr>
        <p:spPr>
          <a:xfrm flipH="1" rot="10800000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29" y="33066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717" y="35747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/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7" name="Google Shape;237;p46"/>
          <p:cNvSpPr txBox="1"/>
          <p:nvPr>
            <p:ph idx="1" type="subTitle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8" name="Google Shape;238;p46"/>
          <p:cNvSpPr txBox="1"/>
          <p:nvPr>
            <p:ph idx="2" type="body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9" name="Google Shape;239;p46"/>
          <p:cNvSpPr txBox="1"/>
          <p:nvPr>
            <p:ph idx="3" type="body"/>
          </p:nvPr>
        </p:nvSpPr>
        <p:spPr>
          <a:xfrm>
            <a:off x="3326203" y="3490925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0" name="Google Shape;240;p46"/>
          <p:cNvSpPr txBox="1"/>
          <p:nvPr>
            <p:ph idx="4" type="body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41" name="Google Shape;2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Bio 2 Lines">
  <p:cSld name="BLANK_1_1_1_1_2_1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7"/>
          <p:cNvSpPr/>
          <p:nvPr/>
        </p:nvSpPr>
        <p:spPr>
          <a:xfrm flipH="1" rot="10800000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717" y="3328247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7"/>
          <p:cNvSpPr txBox="1"/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8" name="Google Shape;248;p47"/>
          <p:cNvSpPr txBox="1"/>
          <p:nvPr>
            <p:ph idx="1" type="subTitle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9" name="Google Shape;249;p47"/>
          <p:cNvSpPr txBox="1"/>
          <p:nvPr>
            <p:ph idx="2" type="body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0" name="Google Shape;250;p47"/>
          <p:cNvSpPr txBox="1"/>
          <p:nvPr>
            <p:ph idx="3" type="body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51" name="Google Shape;2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Right on White w/ Title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/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254" name="Google Shape;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110" y="2392147"/>
            <a:ext cx="1177740" cy="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Right on Carbon w/ Title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/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257" name="Google Shape;2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75" y="2392161"/>
            <a:ext cx="1177774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yber Security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WHITE 2">
  <p:cSld name="TITLE_AND_BODY_5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idx="1" type="body"/>
          </p:nvPr>
        </p:nvSpPr>
        <p:spPr>
          <a:xfrm>
            <a:off x="569175" y="1171300"/>
            <a:ext cx="7987500" cy="3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" name="Google Shape;37;p8"/>
          <p:cNvSpPr/>
          <p:nvPr/>
        </p:nvSpPr>
        <p:spPr>
          <a:xfrm>
            <a:off x="560175" y="794775"/>
            <a:ext cx="8023500" cy="258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Long Title">
  <p:cSld name="TITLE_AND_BODY_4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pic>
        <p:nvPicPr>
          <p:cNvPr id="42" name="Google Shape;4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Long Title 1">
  <p:cSld name="TITLE_AND_BODY_4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3649350" y="2"/>
            <a:ext cx="1845300" cy="1146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Font typeface="Nunito Light"/>
              <a:buChar char="+"/>
              <a:defRPr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Font typeface="Nunito Light"/>
              <a:buChar char="+"/>
              <a:defRPr sz="12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9.png"/><Relationship Id="rId4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49.jpg"/><Relationship Id="rId5" Type="http://schemas.openxmlformats.org/officeDocument/2006/relationships/image" Target="../media/image5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png"/><Relationship Id="rId4" Type="http://schemas.openxmlformats.org/officeDocument/2006/relationships/image" Target="../media/image60.jpg"/><Relationship Id="rId5" Type="http://schemas.openxmlformats.org/officeDocument/2006/relationships/image" Target="../media/image54.jpg"/><Relationship Id="rId6" Type="http://schemas.openxmlformats.org/officeDocument/2006/relationships/image" Target="../media/image6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jp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5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g"/><Relationship Id="rId4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Social Engineering Fundamentals</a:t>
            </a:r>
            <a:endParaRPr/>
          </a:p>
        </p:txBody>
      </p:sp>
      <p:sp>
        <p:nvSpPr>
          <p:cNvPr id="263" name="Google Shape;263;p50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0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9"/>
          <p:cNvSpPr txBox="1"/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Would Fall For That?</a:t>
            </a:r>
            <a:endParaRPr/>
          </a:p>
        </p:txBody>
      </p:sp>
      <p:sp>
        <p:nvSpPr>
          <p:cNvPr id="328" name="Google Shape;328;p59"/>
          <p:cNvSpPr txBox="1"/>
          <p:nvPr/>
        </p:nvSpPr>
        <p:spPr>
          <a:xfrm>
            <a:off x="189575" y="1044125"/>
            <a:ext cx="6906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Pharming - Redirecting web traffic maliciously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Watering Hole - Use a trusted site against you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BEC - Business Email Compromise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Impersonation/Spoofing - Additional tactic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329" name="Google Shape;32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075" y="1605600"/>
            <a:ext cx="3172317" cy="210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0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Effective</a:t>
            </a:r>
            <a:endParaRPr sz="3600"/>
          </a:p>
        </p:txBody>
      </p:sp>
      <p:pic>
        <p:nvPicPr>
          <p:cNvPr id="335" name="Google Shape;3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900" y="848075"/>
            <a:ext cx="5891375" cy="399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1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Effective</a:t>
            </a:r>
            <a:endParaRPr sz="3600"/>
          </a:p>
        </p:txBody>
      </p:sp>
      <p:pic>
        <p:nvPicPr>
          <p:cNvPr id="341" name="Google Shape;34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38" y="781750"/>
            <a:ext cx="3106418" cy="399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4700" y="781750"/>
            <a:ext cx="3758274" cy="39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2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Effective</a:t>
            </a:r>
            <a:endParaRPr sz="3600"/>
          </a:p>
        </p:txBody>
      </p:sp>
      <p:pic>
        <p:nvPicPr>
          <p:cNvPr id="348" name="Google Shape;34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49" y="848075"/>
            <a:ext cx="4206509" cy="399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276" y="1770360"/>
            <a:ext cx="4460025" cy="21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3"/>
          <p:cNvSpPr txBox="1"/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Effective</a:t>
            </a:r>
            <a:endParaRPr/>
          </a:p>
        </p:txBody>
      </p:sp>
      <p:pic>
        <p:nvPicPr>
          <p:cNvPr id="355" name="Google Shape;3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88" y="1004538"/>
            <a:ext cx="3129810" cy="19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275" y="1039850"/>
            <a:ext cx="2874189" cy="18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013" y="2993150"/>
            <a:ext cx="3071974" cy="197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2512" y="2993151"/>
            <a:ext cx="2919967" cy="1906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4"/>
          <p:cNvSpPr txBox="1"/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Effective</a:t>
            </a:r>
            <a:endParaRPr/>
          </a:p>
        </p:txBody>
      </p:sp>
      <p:pic>
        <p:nvPicPr>
          <p:cNvPr id="364" name="Google Shape;3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413" y="979325"/>
            <a:ext cx="5477173" cy="39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5"/>
          <p:cNvSpPr txBox="1"/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Effective</a:t>
            </a:r>
            <a:endParaRPr/>
          </a:p>
        </p:txBody>
      </p:sp>
      <p:pic>
        <p:nvPicPr>
          <p:cNvPr id="370" name="Google Shape;3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825" y="2819375"/>
            <a:ext cx="2153549" cy="20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825" y="238601"/>
            <a:ext cx="222885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5"/>
          <p:cNvSpPr txBox="1"/>
          <p:nvPr/>
        </p:nvSpPr>
        <p:spPr>
          <a:xfrm>
            <a:off x="3527775" y="690150"/>
            <a:ext cx="179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unito"/>
                <a:ea typeface="Nunito"/>
                <a:cs typeface="Nunito"/>
                <a:sym typeface="Nunito"/>
              </a:rPr>
              <a:t>USB Autorun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3" name="Google Shape;37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3288" y="1834450"/>
            <a:ext cx="3061173" cy="229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475" y="1054800"/>
            <a:ext cx="7387200" cy="41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6"/>
          <p:cNvSpPr txBox="1"/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Effective</a:t>
            </a:r>
            <a:endParaRPr/>
          </a:p>
        </p:txBody>
      </p:sp>
      <p:sp>
        <p:nvSpPr>
          <p:cNvPr id="380" name="Google Shape;380;p66"/>
          <p:cNvSpPr txBox="1"/>
          <p:nvPr/>
        </p:nvSpPr>
        <p:spPr>
          <a:xfrm>
            <a:off x="3711200" y="289300"/>
            <a:ext cx="223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unito"/>
                <a:ea typeface="Nunito"/>
                <a:cs typeface="Nunito"/>
                <a:sym typeface="Nunito"/>
              </a:rPr>
              <a:t>Physical Access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1" name="Google Shape;381;p66"/>
          <p:cNvPicPr preferRelativeResize="0"/>
          <p:nvPr/>
        </p:nvPicPr>
        <p:blipFill rotWithShape="1">
          <a:blip r:embed="rId4">
            <a:alphaModFix/>
          </a:blip>
          <a:srcRect b="0" l="27254" r="22607" t="0"/>
          <a:stretch/>
        </p:blipFill>
        <p:spPr>
          <a:xfrm>
            <a:off x="7058499" y="232175"/>
            <a:ext cx="1700378" cy="25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6700" y="3038050"/>
            <a:ext cx="2669825" cy="17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5924" y="1135625"/>
            <a:ext cx="2321749" cy="1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7"/>
          <p:cNvSpPr txBox="1"/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that have to do with cybersecurity?</a:t>
            </a:r>
            <a:endParaRPr/>
          </a:p>
        </p:txBody>
      </p:sp>
      <p:pic>
        <p:nvPicPr>
          <p:cNvPr id="389" name="Google Shape;38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50" y="1160663"/>
            <a:ext cx="4398924" cy="293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8"/>
          <p:cNvSpPr txBox="1"/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 the Attack</a:t>
            </a:r>
            <a:endParaRPr/>
          </a:p>
        </p:txBody>
      </p:sp>
      <p:sp>
        <p:nvSpPr>
          <p:cNvPr id="395" name="Google Shape;395;p68"/>
          <p:cNvSpPr txBox="1"/>
          <p:nvPr>
            <p:ph idx="1" type="body"/>
          </p:nvPr>
        </p:nvSpPr>
        <p:spPr>
          <a:xfrm>
            <a:off x="4585950" y="593625"/>
            <a:ext cx="42792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User Awareness and Training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Security Controls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Defense in Depth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/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Overview</a:t>
            </a:r>
            <a:endParaRPr/>
          </a:p>
        </p:txBody>
      </p:sp>
      <p:sp>
        <p:nvSpPr>
          <p:cNvPr id="270" name="Google Shape;270;p51"/>
          <p:cNvSpPr txBox="1"/>
          <p:nvPr>
            <p:ph idx="4294967295" type="body"/>
          </p:nvPr>
        </p:nvSpPr>
        <p:spPr>
          <a:xfrm>
            <a:off x="3645875" y="593625"/>
            <a:ext cx="52194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</a:pPr>
            <a:r>
              <a:rPr lang="en" sz="1400">
                <a:solidFill>
                  <a:schemeClr val="dk1"/>
                </a:solidFill>
              </a:rPr>
              <a:t>What is social engineering?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Common Tactics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Effective Techniques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9"/>
          <p:cNvSpPr txBox="1"/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Isn’t this a pentesting course?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/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social engineering?</a:t>
            </a:r>
            <a:endParaRPr/>
          </a:p>
        </p:txBody>
      </p:sp>
      <p:pic>
        <p:nvPicPr>
          <p:cNvPr id="276" name="Google Shape;2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600" y="1247438"/>
            <a:ext cx="4451850" cy="26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3"/>
          <p:cNvSpPr txBox="1"/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Manipulation</a:t>
            </a:r>
            <a:endParaRPr/>
          </a:p>
        </p:txBody>
      </p:sp>
      <p:pic>
        <p:nvPicPr>
          <p:cNvPr id="282" name="Google Shape;2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675" y="1320000"/>
            <a:ext cx="4650475" cy="25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/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it used?</a:t>
            </a:r>
            <a:endParaRPr/>
          </a:p>
        </p:txBody>
      </p:sp>
      <p:pic>
        <p:nvPicPr>
          <p:cNvPr id="288" name="Google Shape;2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08475"/>
            <a:ext cx="4769112" cy="26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762" y="2308475"/>
            <a:ext cx="3472509" cy="26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5"/>
          <p:cNvSpPr txBox="1"/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Manipulating Humans</a:t>
            </a:r>
            <a:endParaRPr/>
          </a:p>
        </p:txBody>
      </p:sp>
      <p:sp>
        <p:nvSpPr>
          <p:cNvPr id="295" name="Google Shape;295;p55"/>
          <p:cNvSpPr txBox="1"/>
          <p:nvPr>
            <p:ph idx="4294967295" type="body"/>
          </p:nvPr>
        </p:nvSpPr>
        <p:spPr>
          <a:xfrm>
            <a:off x="209075" y="2216300"/>
            <a:ext cx="2606700" cy="28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</a:pPr>
            <a:r>
              <a:rPr lang="en" sz="1400">
                <a:solidFill>
                  <a:schemeClr val="dk1"/>
                </a:solidFill>
              </a:rPr>
              <a:t>Impersonation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Pretexting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Emotional Pull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Urgency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Free stuff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Blackmail/Extortion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Quid pro quo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96" name="Google Shape;2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775" y="2244975"/>
            <a:ext cx="2746825" cy="18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950" y="2578700"/>
            <a:ext cx="2681099" cy="17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6"/>
          <p:cNvSpPr txBox="1"/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Tactics</a:t>
            </a:r>
            <a:endParaRPr/>
          </a:p>
        </p:txBody>
      </p:sp>
      <p:sp>
        <p:nvSpPr>
          <p:cNvPr id="303" name="Google Shape;303;p56"/>
          <p:cNvSpPr txBox="1"/>
          <p:nvPr>
            <p:ph idx="4294967295" type="body"/>
          </p:nvPr>
        </p:nvSpPr>
        <p:spPr>
          <a:xfrm>
            <a:off x="3144925" y="537600"/>
            <a:ext cx="22950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Phishing*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Watering Hole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Baiting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Physical Access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04" name="Google Shape;3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725" y="-66300"/>
            <a:ext cx="1879500" cy="18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1038" y="1979638"/>
            <a:ext cx="1209424" cy="12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6"/>
          <p:cNvPicPr preferRelativeResize="0"/>
          <p:nvPr/>
        </p:nvPicPr>
        <p:blipFill rotWithShape="1">
          <a:blip r:embed="rId5">
            <a:alphaModFix/>
          </a:blip>
          <a:srcRect b="0" l="0" r="2685" t="0"/>
          <a:stretch/>
        </p:blipFill>
        <p:spPr>
          <a:xfrm>
            <a:off x="6831575" y="637875"/>
            <a:ext cx="2003100" cy="19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1325" y="3189050"/>
            <a:ext cx="2398899" cy="179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7"/>
          <p:cNvSpPr txBox="1"/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Explain</a:t>
            </a:r>
            <a:endParaRPr/>
          </a:p>
        </p:txBody>
      </p:sp>
      <p:sp>
        <p:nvSpPr>
          <p:cNvPr id="313" name="Google Shape;313;p57"/>
          <p:cNvSpPr txBox="1"/>
          <p:nvPr/>
        </p:nvSpPr>
        <p:spPr>
          <a:xfrm>
            <a:off x="189575" y="1044125"/>
            <a:ext cx="6906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Phishing - Malicious email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-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Reply with information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-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Click on links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-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Download files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314" name="Google Shape;3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675" y="1256600"/>
            <a:ext cx="5621674" cy="365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8"/>
          <p:cNvSpPr txBox="1"/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Explain</a:t>
            </a:r>
            <a:endParaRPr/>
          </a:p>
        </p:txBody>
      </p:sp>
      <p:sp>
        <p:nvSpPr>
          <p:cNvPr id="320" name="Google Shape;320;p58"/>
          <p:cNvSpPr txBox="1"/>
          <p:nvPr/>
        </p:nvSpPr>
        <p:spPr>
          <a:xfrm>
            <a:off x="189575" y="1044125"/>
            <a:ext cx="6906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Spear Phishing - Targeted phishing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Whaling - Spear phishing of high-value individuals (C-suite, Board Members)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Smishing - Like phishing, but through SMS messaging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Vishing - Like phishing, but through voice calls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321" name="Google Shape;32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575" y="2933375"/>
            <a:ext cx="3092324" cy="21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674" y="2933375"/>
            <a:ext cx="2801834" cy="21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[MASTER] INE Slid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